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9" r:id="rId3"/>
    <p:sldId id="263" r:id="rId4"/>
    <p:sldId id="260" r:id="rId5"/>
    <p:sldId id="262" r:id="rId6"/>
    <p:sldId id="264" r:id="rId7"/>
    <p:sldId id="265" r:id="rId8"/>
    <p:sldId id="266" r:id="rId9"/>
    <p:sldId id="268" r:id="rId10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267"/>
    <a:srgbClr val="FE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963-FA82-4E45-AA61-A7C10E21AE0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D782-2AFF-4C26-BA8E-5BC0BFC9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1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E298-FB07-4A30-B150-819FA526728C}" type="datetimeFigureOut">
              <a:rPr lang="fa-IR" smtClean="0"/>
              <a:t>16/07/1442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5091-48F6-44A7-B189-A0D9372FB2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1048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E298-FB07-4A30-B150-819FA526728C}" type="datetimeFigureOut">
              <a:rPr lang="fa-IR" smtClean="0"/>
              <a:t>16/07/1442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5091-48F6-44A7-B189-A0D9372FB2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756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E298-FB07-4A30-B150-819FA526728C}" type="datetimeFigureOut">
              <a:rPr lang="fa-IR" smtClean="0"/>
              <a:t>16/07/1442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5091-48F6-44A7-B189-A0D9372FB2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782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E298-FB07-4A30-B150-819FA526728C}" type="datetimeFigureOut">
              <a:rPr lang="fa-IR" smtClean="0"/>
              <a:t>16/07/1442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5091-48F6-44A7-B189-A0D9372FB2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320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E298-FB07-4A30-B150-819FA526728C}" type="datetimeFigureOut">
              <a:rPr lang="fa-IR" smtClean="0"/>
              <a:t>16/07/1442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5091-48F6-44A7-B189-A0D9372FB2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328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E298-FB07-4A30-B150-819FA526728C}" type="datetimeFigureOut">
              <a:rPr lang="fa-IR" smtClean="0"/>
              <a:t>16/07/1442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5091-48F6-44A7-B189-A0D9372FB2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812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E298-FB07-4A30-B150-819FA526728C}" type="datetimeFigureOut">
              <a:rPr lang="fa-IR" smtClean="0"/>
              <a:t>16/07/1442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5091-48F6-44A7-B189-A0D9372FB2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957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E298-FB07-4A30-B150-819FA526728C}" type="datetimeFigureOut">
              <a:rPr lang="fa-IR" smtClean="0"/>
              <a:t>16/07/1442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5091-48F6-44A7-B189-A0D9372FB2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646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E298-FB07-4A30-B150-819FA526728C}" type="datetimeFigureOut">
              <a:rPr lang="fa-IR" smtClean="0"/>
              <a:t>16/07/1442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5091-48F6-44A7-B189-A0D9372FB2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856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E298-FB07-4A30-B150-819FA526728C}" type="datetimeFigureOut">
              <a:rPr lang="fa-IR" smtClean="0"/>
              <a:t>16/07/1442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5091-48F6-44A7-B189-A0D9372FB2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939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E298-FB07-4A30-B150-819FA526728C}" type="datetimeFigureOut">
              <a:rPr lang="fa-IR" smtClean="0"/>
              <a:t>16/07/1442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95091-48F6-44A7-B189-A0D9372FB2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460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3FF38-FCF1-4D75-8EC7-474B691D5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97" y="98002"/>
            <a:ext cx="12014522" cy="839547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تحقیق امادگی دفاعی - تامیلا پورصادق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DF2FE-1137-4964-8959-B11837054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97" y="1053296"/>
            <a:ext cx="12014522" cy="5741043"/>
          </a:xfrm>
        </p:spPr>
        <p:txBody>
          <a:bodyPr/>
          <a:lstStyle/>
          <a:p>
            <a:r>
              <a:rPr lang="fa-IR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AB4ADA-74D4-48E6-AE2B-D4D42B2A4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80" y="1111172"/>
            <a:ext cx="11823539" cy="5625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605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CCCAD-60BF-4339-B07C-53BD9211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رشته‌ی زنان زایمان چیست؟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99F5A-142D-4877-8427-05F8D41BA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700" dirty="0">
                <a:cs typeface="B Nazanin" panose="00000400000000000000" pitchFamily="2" charset="-78"/>
              </a:rPr>
              <a:t>رﺷﺘﻪ زﻧﺎن و زاﯾﻤﺎن ﯾﮑﯽ از رﺷﺘﻪ ﻫﺎي ﺗﺨﺼﺼﯽ ﺑﺎﻟﯿﻨﯽ اﺳﺖ ﮐﻪ ﺑﻪ: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ﭘﯿﺶ ﮔﯿﺮي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ﺗﺸﺨﯿﺺ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درﻣﺎن و ﭘﯽ ﮔﯿﺮي ﺑﯿﻤﺎري ﻫﺎي دﺳﺘﮕﺎه ﺗﻮﻟﯿﺪ ﻣﺜﻞ زﻧﺎن و ﺑﯿﻤﺎری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‌هاي ﭘﺴﺘﺎن ﻣﺮﺗﺒﻂ ﺑﺎ اﯾﻦ رﺷﺘﻪ ، و ﻋﻮاﻣﻠﯽ ﮐﻪ ﺑﺮ ﺳﻼﻣﺖ اﯾﻦ اﻋﻀﺎء 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ﺗﺎﺛﯿﺮ ﻣﯽ ﮔﺬارد.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ﻫﻤﭽﻨﯿﻦ ﺑﻪ ﻣﺮاﻗﺒﺖ و ﻣﺪاﺧﻠﻪ ﻃﺒﯽ و ﺟﺮاﺣﯽ ﻣﻨﺎﺳﺐ در ﺣﯿﻦ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ﺑﺎرداري و زاﯾﻤﺎن ﻃﺒﯿﻌﯽ و ﻋﺎرﺿﻪ دار ﻣﯽ ﭘﺮدازد.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4925E-C565-46F4-BD86-918AC1F93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1" y="1825625"/>
            <a:ext cx="3977572" cy="46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6336B57-88E4-4489-8A25-2F1FFA040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رشته‌ی زنان زایمان چیست؟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88659F-55EF-4389-A265-3A3592340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r" rtl="1"/>
            <a:r>
              <a:rPr lang="fa-IR" sz="8000" dirty="0">
                <a:cs typeface="B Nazanin" panose="00000400000000000000" pitchFamily="2" charset="-78"/>
              </a:rPr>
              <a:t>ﻣﺘﺨﺼﺺ زﻧﺎن و زاﯾﻤﺎن ﭘﺰﺷﮑﯽ اﺳﺖ ﮐﻪ ﺑﻌﺪ از </a:t>
            </a:r>
          </a:p>
          <a:p>
            <a:pPr marL="0" indent="0" algn="r" rtl="1">
              <a:buNone/>
            </a:pPr>
            <a:r>
              <a:rPr lang="fa-IR" sz="8000" dirty="0">
                <a:cs typeface="B Nazanin" panose="00000400000000000000" pitchFamily="2" charset="-78"/>
              </a:rPr>
              <a:t>ﮔﺬراﻧﺪن دوره:</a:t>
            </a:r>
          </a:p>
          <a:p>
            <a:pPr algn="r" rtl="1"/>
            <a:r>
              <a:rPr lang="fa-IR" sz="8000" dirty="0">
                <a:cs typeface="B Nazanin" panose="00000400000000000000" pitchFamily="2" charset="-78"/>
              </a:rPr>
              <a:t>دﺳﺘﯿﺎري و ﮐﺴﺐ ﺗﺨﺼﺺ ﻣﺮﺑﻮط </a:t>
            </a:r>
          </a:p>
          <a:p>
            <a:pPr algn="r" rtl="1"/>
            <a:r>
              <a:rPr lang="fa-IR" sz="8000" dirty="0">
                <a:cs typeface="B Nazanin" panose="00000400000000000000" pitchFamily="2" charset="-78"/>
              </a:rPr>
              <a:t>داراي داﻧﺶ و ﻣﻬﺎرت ﻣﻨﺎﺳﺐ ﻃﺒﯽ و ﺟﺮاﺣﯽ ﺑﺮاي ﭘﯿﺸﮕﯿﺮي</a:t>
            </a:r>
          </a:p>
          <a:p>
            <a:pPr algn="r" rtl="1"/>
            <a:r>
              <a:rPr lang="fa-IR" sz="8000" dirty="0">
                <a:cs typeface="B Nazanin" panose="00000400000000000000" pitchFamily="2" charset="-78"/>
              </a:rPr>
              <a:t>ﺗﺸﺨﯿﺺ و اداره</a:t>
            </a:r>
            <a:r>
              <a:rPr lang="en-US" sz="8000" dirty="0">
                <a:cs typeface="B Nazanin" panose="00000400000000000000" pitchFamily="2" charset="-78"/>
              </a:rPr>
              <a:t> </a:t>
            </a:r>
            <a:r>
              <a:rPr lang="fa-IR" sz="8000" dirty="0">
                <a:cs typeface="B Nazanin" panose="00000400000000000000" pitchFamily="2" charset="-78"/>
              </a:rPr>
              <a:t>ﻃﯿﻒ وﺳﯿﻌﯽ از ﺷﺮاﯾﻄﯽ اﺳﺖ ﮐﻪ</a:t>
            </a:r>
          </a:p>
          <a:p>
            <a:pPr marL="0" indent="0" algn="r" rtl="1">
              <a:buNone/>
            </a:pPr>
            <a:r>
              <a:rPr lang="fa-IR" sz="8000" dirty="0">
                <a:cs typeface="B Nazanin" panose="00000400000000000000" pitchFamily="2" charset="-78"/>
              </a:rPr>
              <a:t>ﺑﺮ ﺳﻼﻣﺖ ﺳﯿﺴﺘﻢ ﺗﻮﻟﯿﺪ ﻣﺜﻞ زﻧﺎن ، ﭘﺴﺘﺎن ، ﺑﺎرداري</a:t>
            </a:r>
          </a:p>
          <a:p>
            <a:pPr marL="0" indent="0" algn="r" rtl="1">
              <a:buNone/>
            </a:pPr>
            <a:r>
              <a:rPr lang="fa-IR" sz="8000" dirty="0">
                <a:cs typeface="B Nazanin" panose="00000400000000000000" pitchFamily="2" charset="-78"/>
              </a:rPr>
              <a:t> و زاﯾﻤﺎن ﺗﺎﺛﯿﺮ ﻣﯽ ﮔﺬارد.</a:t>
            </a:r>
          </a:p>
          <a:p>
            <a:pPr marL="0" indent="0" algn="r" rtl="1">
              <a:buNone/>
            </a:pPr>
            <a:r>
              <a:rPr lang="fa-IR" sz="8000" dirty="0">
                <a:cs typeface="B Nazanin" panose="00000400000000000000" pitchFamily="2" charset="-78"/>
              </a:rPr>
              <a:t> ﻣﺘﺨﺼﺺ اﯾﻦ رﺷﺘﻪ ﻋﻼوه ﺑﺮ اراﺋﻪ:</a:t>
            </a:r>
          </a:p>
          <a:p>
            <a:pPr algn="r" rtl="1"/>
            <a:r>
              <a:rPr lang="fa-IR" sz="8000" dirty="0">
                <a:cs typeface="B Nazanin" panose="00000400000000000000" pitchFamily="2" charset="-78"/>
              </a:rPr>
              <a:t>آﻣﻮزش</a:t>
            </a:r>
          </a:p>
          <a:p>
            <a:pPr algn="r" rtl="1"/>
            <a:r>
              <a:rPr lang="fa-IR" sz="8000" dirty="0">
                <a:cs typeface="B Nazanin" panose="00000400000000000000" pitchFamily="2" charset="-78"/>
              </a:rPr>
              <a:t>ﻣﺸﺎوره</a:t>
            </a:r>
          </a:p>
          <a:p>
            <a:pPr algn="r" rtl="1"/>
            <a:r>
              <a:rPr lang="fa-IR" sz="8000" dirty="0">
                <a:cs typeface="B Nazanin" panose="00000400000000000000" pitchFamily="2" charset="-78"/>
              </a:rPr>
              <a:t>ﻣﺮاﻗﺒﺖ ﻫﺎي ﺑﺎﻟﯿﻨﯽ</a:t>
            </a:r>
          </a:p>
          <a:p>
            <a:pPr marL="0" indent="0" algn="r" rtl="1">
              <a:buNone/>
            </a:pPr>
            <a:r>
              <a:rPr lang="fa-IR" sz="8000" dirty="0">
                <a:cs typeface="B Nazanin" panose="00000400000000000000" pitchFamily="2" charset="-78"/>
              </a:rPr>
              <a:t> ﺑﻪ ﺑﯿﻤﺎران در ﻣﻮارد ﻣﺮﺑﻮط ﺑﻪ زﻧﺎن و ﻣﺎﻣﺎﯾﯽ در ﺣﺎﻻت ﻃﺒﯿﻌﯽ و</a:t>
            </a:r>
          </a:p>
          <a:p>
            <a:pPr marL="0" indent="0" algn="r" rtl="1">
              <a:buNone/>
            </a:pPr>
            <a:r>
              <a:rPr lang="fa-IR" sz="8000" dirty="0">
                <a:cs typeface="B Nazanin" panose="00000400000000000000" pitchFamily="2" charset="-78"/>
              </a:rPr>
              <a:t> ﻋﺎرﺿﻪ دار ، ﻣﯽ ﺗﻮاﻧﺪ در ﺗﺤﻘﯿﻘﺎت ﻣﺮﺑﻮط ﺑﻪ اﯾﻦ رﺷﺘﻪ ﻧﯿﺰ ﺷﺮﮐﺖ </a:t>
            </a:r>
          </a:p>
          <a:p>
            <a:pPr marL="0" indent="0" algn="r" rtl="1">
              <a:buNone/>
            </a:pPr>
            <a:r>
              <a:rPr lang="fa-IR" sz="8000" dirty="0">
                <a:cs typeface="B Nazanin" panose="00000400000000000000" pitchFamily="2" charset="-78"/>
              </a:rPr>
              <a:t>داﺷﺘﻪ ﺑﺎﺷﺪ</a:t>
            </a:r>
            <a:r>
              <a:rPr lang="fa-IR" dirty="0">
                <a:cs typeface="B Nazanin" panose="00000400000000000000" pitchFamily="2" charset="-78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3B063C-832A-45E2-8F2A-C0942E052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3" y="1608881"/>
            <a:ext cx="6287894" cy="50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BE52-58FE-4C2A-AAB8-B0B5497CC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وظایف پزشک زنان </a:t>
            </a:r>
            <a:r>
              <a:rPr lang="fa-IR" dirty="0" smtClean="0">
                <a:cs typeface="B Nazanin" panose="00000400000000000000" pitchFamily="2" charset="-78"/>
              </a:rPr>
              <a:t>ز</a:t>
            </a:r>
            <a:r>
              <a:rPr lang="fa-IR" dirty="0">
                <a:cs typeface="B Nazanin" panose="00000400000000000000" pitchFamily="2" charset="-78"/>
              </a:rPr>
              <a:t>ا</a:t>
            </a:r>
            <a:r>
              <a:rPr lang="fa-IR" dirty="0" smtClean="0">
                <a:cs typeface="B Nazanin" panose="00000400000000000000" pitchFamily="2" charset="-78"/>
              </a:rPr>
              <a:t>یمان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D0291-74BE-4446-ADAA-3840CB95C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fa-IR" sz="2500" dirty="0" smtClean="0">
                <a:cs typeface="B Nazanin" panose="00000400000000000000" pitchFamily="2" charset="-78"/>
              </a:rPr>
              <a:t>پزشک </a:t>
            </a:r>
            <a:r>
              <a:rPr lang="fa-IR" sz="2500" dirty="0">
                <a:cs typeface="B Nazanin" panose="00000400000000000000" pitchFamily="2" charset="-78"/>
              </a:rPr>
              <a:t>زنان و زایمان در راستای بهداشت و سلامت</a:t>
            </a:r>
          </a:p>
          <a:p>
            <a:pPr marL="0" indent="0" algn="r" rtl="1">
              <a:buNone/>
            </a:pPr>
            <a:r>
              <a:rPr lang="fa-IR" sz="2500" dirty="0">
                <a:cs typeface="B Nazanin" panose="00000400000000000000" pitchFamily="2" charset="-78"/>
              </a:rPr>
              <a:t>زنانی که دارای مشکلات و عارضه هایی در اندام </a:t>
            </a:r>
          </a:p>
          <a:p>
            <a:pPr marL="0" indent="0" algn="r" rtl="1">
              <a:buNone/>
            </a:pPr>
            <a:r>
              <a:rPr lang="fa-IR" sz="2500" dirty="0">
                <a:cs typeface="B Nazanin" panose="00000400000000000000" pitchFamily="2" charset="-78"/>
              </a:rPr>
              <a:t>تناسلی خود می باشند فعالیت می نماید. از جمله</a:t>
            </a:r>
          </a:p>
          <a:p>
            <a:pPr marL="0" indent="0" algn="r" rtl="1">
              <a:buNone/>
            </a:pPr>
            <a:r>
              <a:rPr lang="fa-IR" sz="2500" dirty="0">
                <a:cs typeface="B Nazanin" panose="00000400000000000000" pitchFamily="2" charset="-78"/>
              </a:rPr>
              <a:t>فعالیت هایی که پزشک زنان و زایمان انجام می دهد شامل: </a:t>
            </a:r>
          </a:p>
          <a:p>
            <a:pPr algn="r" rtl="1"/>
            <a:r>
              <a:rPr lang="fa-IR" sz="2500" dirty="0">
                <a:cs typeface="B Nazanin" panose="00000400000000000000" pitchFamily="2" charset="-78"/>
              </a:rPr>
              <a:t>مراقبت های ویژه برای دوران قبل از بارداری.</a:t>
            </a:r>
          </a:p>
          <a:p>
            <a:pPr algn="r" rtl="1"/>
            <a:r>
              <a:rPr lang="fa-IR" sz="2500" dirty="0">
                <a:cs typeface="B Nazanin" panose="00000400000000000000" pitchFamily="2" charset="-78"/>
              </a:rPr>
              <a:t> مراقبت های زمان بارداری و هم چنین پس از زایمان.</a:t>
            </a:r>
          </a:p>
          <a:p>
            <a:pPr algn="r" rtl="1"/>
            <a:r>
              <a:rPr lang="fa-IR" sz="2500" dirty="0">
                <a:cs typeface="B Nazanin" panose="00000400000000000000" pitchFamily="2" charset="-78"/>
              </a:rPr>
              <a:t>اانجام زایمان های طبیعی.</a:t>
            </a:r>
          </a:p>
          <a:p>
            <a:pPr algn="r" rtl="1"/>
            <a:r>
              <a:rPr lang="fa-IR" sz="2500" dirty="0">
                <a:cs typeface="B Nazanin" panose="00000400000000000000" pitchFamily="2" charset="-78"/>
              </a:rPr>
              <a:t>اپی </a:t>
            </a:r>
            <a:r>
              <a:rPr lang="fa-IR" sz="2500" dirty="0" smtClean="0">
                <a:cs typeface="B Nazanin" panose="00000400000000000000" pitchFamily="2" charset="-78"/>
              </a:rPr>
              <a:t>زیاتومی</a:t>
            </a:r>
            <a:r>
              <a:rPr lang="fa-IR" sz="2500" dirty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2500" dirty="0">
                <a:cs typeface="B Nazanin" panose="00000400000000000000" pitchFamily="2" charset="-78"/>
              </a:rPr>
              <a:t>و...</a:t>
            </a:r>
          </a:p>
          <a:p>
            <a:pPr marL="0" indent="0" algn="r" rtl="1">
              <a:buNone/>
            </a:pPr>
            <a:r>
              <a:rPr lang="fa-IR" sz="2500" dirty="0">
                <a:cs typeface="B Nazanin" panose="00000400000000000000" pitchFamily="2" charset="-78"/>
              </a:rPr>
              <a:t> از جمله فعالیت هایی است که یک متخصص زنان</a:t>
            </a:r>
          </a:p>
          <a:p>
            <a:pPr marL="0" indent="0" algn="r" rtl="1">
              <a:buNone/>
            </a:pPr>
            <a:r>
              <a:rPr lang="fa-IR" sz="2500" dirty="0">
                <a:cs typeface="B Nazanin" panose="00000400000000000000" pitchFamily="2" charset="-78"/>
              </a:rPr>
              <a:t> و زایمان انجام می دهد.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FDC35-1070-4E01-8B44-AC04709FD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78" y="1603094"/>
            <a:ext cx="6120580" cy="509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884-20F3-4DF5-8FB7-62096FA8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تفاوت ماما با پزشک زنان و زایمان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2ABB9-7867-4C09-9C11-35FB9797C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زمینه کاری یک ماما، زنان باردار نیست و فعالیتی که یک ماما انجام می دهد در حیطه بیماری های زنان است از جمله: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انجام اقدامات ابتدایی در مورد نوزادان مانند ساکشن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دادن اکسیژن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 عفونت ها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 درمان های ساده و اولیه نازایی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 گرفتن پاپ اسمیر از دهانه رحم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 انجام دادن سونوگرافی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 درمان بیماری واژینیت با داروهای مجاز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 را شامل می گردد.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8A1CE6-6E83-45D3-B3E1-EE8979CA3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5451"/>
            <a:ext cx="5906947" cy="38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9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51D86-7BD0-4302-B51A-BF47E271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انواع روش های درمانی در این رشته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0B1AB-EA64-4F33-ACC2-06DE52C98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روش های درمانی در این رشته به ۲ دسته زیر تقسیم می شود:</a:t>
            </a:r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مراقبت و درمان سرپایی.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مراقبت های سرپایی مربوط به انواع بیماری های زنان شامل مواردی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 مانند حفظ سلامت، پیش گیری از بیماری ها، تشخیص، درمان، پیگیری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، مشاوره و ارجاع در </a:t>
            </a:r>
            <a:r>
              <a:rPr lang="fa-IR" dirty="0" smtClean="0">
                <a:cs typeface="B Nazanin" panose="00000400000000000000" pitchFamily="2" charset="-78"/>
              </a:rPr>
              <a:t>صورت </a:t>
            </a:r>
            <a:r>
              <a:rPr lang="fa-IR" dirty="0">
                <a:cs typeface="B Nazanin" panose="00000400000000000000" pitchFamily="2" charset="-78"/>
              </a:rPr>
              <a:t>نیاز است.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مراقبت و درمان بستری و جراحی.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در این روش درمان فاکتورهای مهمی مثل انتخاب عمل جراحی مناسب،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 ارزیابی قبل و بعد از عمل و... نقش دارد.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4788A-55F3-403E-AF08-69CFDF5AE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56" y="1825625"/>
            <a:ext cx="3382915" cy="483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6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8F55D-1843-4420-B690-F3795044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خطرات کاری این رشته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BF0D63-8509-4E40-A24C-2AA517472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19" y="1825625"/>
            <a:ext cx="5835762" cy="4351338"/>
          </a:xfrm>
        </p:spPr>
      </p:pic>
    </p:spTree>
    <p:extLst>
      <p:ext uri="{BB962C8B-B14F-4D97-AF65-F5344CB8AC3E}">
        <p14:creationId xmlns:p14="http://schemas.microsoft.com/office/powerpoint/2010/main" val="301205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50D1-C8FD-411C-8043-65ADDFB9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ﺣﺪاﻗﻞ ﺗﻌﺪاد اﻋﻤﺎﻟﯽ ﮐﻪ اﻧﺠﺎم آن ﻫﺎ ﺗﻮﺳﻂ ﺧﻮد دﺳﺘﯿﺎر – ﺑﻪ ﻋﻨﻮان ﺟـﺮاح اﺻﻠﯽ – ﺿﺮوري اﺳﺖ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6588C-600E-424D-A540-8AB2D46CD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1-ﻫﯿﺴﺘﺮﮐﺘﻮﻣﯽ اﺑﺪوﻣﯿﻨﺎل : 25- ﺑﯿﺴﺖ و ﭘﻨﺞ – ﻣﻮرد2ـ 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ﻫﯿﺴﺘﺮﮐﺘﻮﻣﯽ واژﯾﻨﺎل : 8 – ﻫﺸﺖ – ﻣﻮرد3ـ 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ﮐﻮﻟﭙﻮراﻓﯽ ﻗﺪاﻣﯽ ﯾﺎ ﺧﻠﻔﯽ ، و ﭘﺮﯾﻨﻮراﻓﯽ : 20 – ﺑﯿﺴﺖ – ﻣﻮرد 4ـ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 ﺳﯿﺴﺘﮑﺘﻮﻣﯽ ﺗﺨﻤﺪان ﯾﺎ اووﻓﻮرﮐﺘﻮﻣﯽ ﯾﮏ ﻃﺮﻓﻪ : 10 – ده – ﻣﻮرد5ـ 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ﺣﺎﻣﻠﮕﯽ ﺧﺎرج رﺣﻤﯽ : 5 – ﭘﻨﺞ – ﻣﻮرد6ـ 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ﻣﯿﻮﻣﮑﺘﻮﻣﯽ : 5 – ﭘﻨﺞ – ﻣﻮرد7ـ 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ﮐﻨﯿﺰاﺳﯿﻮن : 5 – ﭘﻨﺞ – ﻣﻮرد8ـ 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ﺑﺴﺘﻦ ﻟﻮﻟﻪ ﻫﺎي رﺣﻤﯽ – </a:t>
            </a:r>
            <a:r>
              <a:rPr lang="en-US" dirty="0">
                <a:cs typeface="B Nazanin" panose="00000400000000000000" pitchFamily="2" charset="-78"/>
              </a:rPr>
              <a:t>TL – : 10 – </a:t>
            </a:r>
            <a:r>
              <a:rPr lang="fa-IR" dirty="0">
                <a:cs typeface="B Nazanin" panose="00000400000000000000" pitchFamily="2" charset="-78"/>
              </a:rPr>
              <a:t>ده – ﻣﻮرد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E839E-27F7-4184-BCAE-EDDE30F29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6" y="1588871"/>
            <a:ext cx="3772557" cy="50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92" y="0"/>
            <a:ext cx="5342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22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354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 Nazanin</vt:lpstr>
      <vt:lpstr>Calibri</vt:lpstr>
      <vt:lpstr>Calibri Light</vt:lpstr>
      <vt:lpstr>Office Theme</vt:lpstr>
      <vt:lpstr>تحقیق امادگی دفاعی - تامیلا پورصادق</vt:lpstr>
      <vt:lpstr>رشته‌ی زنان زایمان چیست؟</vt:lpstr>
      <vt:lpstr>رشته‌ی زنان زایمان چیست؟</vt:lpstr>
      <vt:lpstr>وظایف پزشک زنان زایمان</vt:lpstr>
      <vt:lpstr>تفاوت ماما با پزشک زنان و زایمان</vt:lpstr>
      <vt:lpstr>انواع روش های درمانی در این رشته</vt:lpstr>
      <vt:lpstr>خطرات کاری این رشته</vt:lpstr>
      <vt:lpstr>ﺣﺪاﻗﻞ ﺗﻌﺪاد اﻋﻤﺎﻟﯽ ﮐﻪ اﻧﺠﺎم آن ﻫﺎ ﺗﻮﺳﻂ ﺧﻮد دﺳﺘﯿﺎر – ﺑﻪ ﻋﻨﻮان ﺟـﺮاح اﺻﻠﯽ – ﺿﺮوري اﺳﺖ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</dc:creator>
  <cp:lastModifiedBy>win10</cp:lastModifiedBy>
  <cp:revision>28</cp:revision>
  <dcterms:created xsi:type="dcterms:W3CDTF">2021-01-23T15:54:38Z</dcterms:created>
  <dcterms:modified xsi:type="dcterms:W3CDTF">2021-02-28T07:39:41Z</dcterms:modified>
</cp:coreProperties>
</file>